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2" r:id="rId4"/>
    <p:sldId id="258" r:id="rId5"/>
    <p:sldId id="264" r:id="rId6"/>
    <p:sldId id="266" r:id="rId7"/>
    <p:sldId id="265" r:id="rId8"/>
    <p:sldId id="257" r:id="rId9"/>
  </p:sldIdLst>
  <p:sldSz cx="14630400" cy="8229600"/>
  <p:notesSz cx="8229600" cy="14630400"/>
  <p:embeddedFontLst>
    <p:embeddedFont>
      <p:font typeface="Inter" panose="020005030000000200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848"/>
    <p:restoredTop sz="94610"/>
  </p:normalViewPr>
  <p:slideViewPr>
    <p:cSldViewPr snapToGrid="0" snapToObjects="1">
      <p:cViewPr>
        <p:scale>
          <a:sx n="70" d="100"/>
          <a:sy n="70" d="100"/>
        </p:scale>
        <p:origin x="14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83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67899" y="1603781"/>
            <a:ext cx="4463144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F2A2A-3361-32C4-8B57-E4FC0CF1ED3C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4DAFE2C-4795-6497-9417-ED67B2BE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25"/>
          <a:stretch/>
        </p:blipFill>
        <p:spPr>
          <a:xfrm>
            <a:off x="-1" y="0"/>
            <a:ext cx="9568543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E91DF-A3A0-1CF0-798A-43A32EABAAFD}"/>
              </a:ext>
            </a:extLst>
          </p:cNvPr>
          <p:cNvSpPr txBox="1"/>
          <p:nvPr/>
        </p:nvSpPr>
        <p:spPr>
          <a:xfrm>
            <a:off x="9535924" y="2916420"/>
            <a:ext cx="5061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200" dirty="0"/>
              <a:t>🎥 Output: Full video (H.264) with bounding boxes, mask overlays, path animations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8B98-FC28-E334-AB75-9886DAD4E143}"/>
              </a:ext>
            </a:extLst>
          </p:cNvPr>
          <p:cNvSpPr txBox="1"/>
          <p:nvPr/>
        </p:nvSpPr>
        <p:spPr>
          <a:xfrm>
            <a:off x="9568542" y="6648448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Website accessible via:</a:t>
            </a:r>
          </a:p>
          <a:p>
            <a:r>
              <a:rPr lang="en-US" sz="1600" dirty="0"/>
              <a:t>https://binkhoale1812-sall-egarbagedetection.hf.space/</a:t>
            </a:r>
            <a:r>
              <a:rPr lang="en-US" sz="1600" dirty="0" err="1"/>
              <a:t>ui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7E58E-FCB3-ACCF-08BE-3B378F5C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0E67E-54C3-190B-628F-6586BBA16CB4}"/>
              </a:ext>
            </a:extLst>
          </p:cNvPr>
          <p:cNvSpPr txBox="1"/>
          <p:nvPr/>
        </p:nvSpPr>
        <p:spPr>
          <a:xfrm>
            <a:off x="388449" y="2775972"/>
            <a:ext cx="46514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Model: </a:t>
            </a:r>
            <a:r>
              <a:rPr lang="en-AU" sz="2800" dirty="0" err="1"/>
              <a:t>nvidia</a:t>
            </a:r>
            <a:r>
              <a:rPr lang="en-AU" sz="2800" dirty="0"/>
              <a:t>/segformer-b4-finetuned-ade-512-512</a:t>
            </a:r>
          </a:p>
          <a:p>
            <a:endParaRPr lang="en-A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Detects: Water, Garbage, Trees, Sand, Structures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BE967-7D81-005F-EBC0-83F184BFB0E6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FCFD-64AE-B0D1-E321-01F48CE8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80" y="5275918"/>
            <a:ext cx="5655671" cy="25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CF20F92-6C59-972B-C023-E902E76ADEB9}"/>
              </a:ext>
            </a:extLst>
          </p:cNvPr>
          <p:cNvSpPr/>
          <p:nvPr/>
        </p:nvSpPr>
        <p:spPr>
          <a:xfrm>
            <a:off x="388449" y="584188"/>
            <a:ext cx="4463144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Segmentation</a:t>
            </a:r>
            <a:endParaRPr lang="en-US" sz="4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BC8961-E14E-5D38-F48F-73B6EE86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46" y="584188"/>
            <a:ext cx="8652805" cy="41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417A02-9FFB-5F67-8F8A-81210D73C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75"/>
          <a:stretch/>
        </p:blipFill>
        <p:spPr bwMode="auto">
          <a:xfrm>
            <a:off x="5589146" y="4692146"/>
            <a:ext cx="3188209" cy="3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4A6BB-1BE9-035E-2438-87078B64F08B}"/>
              </a:ext>
            </a:extLst>
          </p:cNvPr>
          <p:cNvSpPr txBox="1"/>
          <p:nvPr/>
        </p:nvSpPr>
        <p:spPr>
          <a:xfrm>
            <a:off x="238352" y="6538870"/>
            <a:ext cx="50761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200" dirty="0"/>
              <a:t>🔍 </a:t>
            </a:r>
            <a:r>
              <a:rPr lang="en-AU" sz="2200" i="1" dirty="0"/>
              <a:t>SegFormer-B4 achieves 84.4% </a:t>
            </a:r>
            <a:r>
              <a:rPr lang="en-AU" sz="2200" i="1" dirty="0" err="1"/>
              <a:t>mIoU</a:t>
            </a:r>
            <a:r>
              <a:rPr lang="en-AU" sz="2200" i="1" dirty="0"/>
              <a:t> on ADE20K with strong performance under terrain variation (NVIDIA 2021).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16084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67079B-A248-EA9A-A721-2B89675A198E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body of water&#10;&#10;Description automatically generated">
            <a:extLst>
              <a:ext uri="{FF2B5EF4-FFF2-40B4-BE49-F238E27FC236}">
                <a16:creationId xmlns:a16="http://schemas.microsoft.com/office/drawing/2014/main" id="{E9E072F4-780C-E5BE-D6EE-B8197B03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36" y="1559247"/>
            <a:ext cx="7725025" cy="515001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5F40AEEC-8643-E153-D38E-CA25719EDA5B}"/>
              </a:ext>
            </a:extLst>
          </p:cNvPr>
          <p:cNvSpPr/>
          <p:nvPr/>
        </p:nvSpPr>
        <p:spPr>
          <a:xfrm>
            <a:off x="388449" y="1085474"/>
            <a:ext cx="4463144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AU" sz="4800" b="1" dirty="0"/>
              <a:t>Object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BC374-3EE9-1445-4786-C9825D5CCBEF}"/>
              </a:ext>
            </a:extLst>
          </p:cNvPr>
          <p:cNvSpPr txBox="1"/>
          <p:nvPr/>
        </p:nvSpPr>
        <p:spPr>
          <a:xfrm>
            <a:off x="388449" y="7632700"/>
            <a:ext cx="10951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dirty="0"/>
              <a:t>🧠 </a:t>
            </a:r>
            <a:r>
              <a:rPr lang="en-AU" sz="2200" i="1" dirty="0"/>
              <a:t>YOLO+DETR multimodal system is well-designed  architecture (Fahim </a:t>
            </a:r>
            <a:r>
              <a:rPr lang="en-AU" sz="2200" i="1" dirty="0" err="1"/>
              <a:t>Rustamy</a:t>
            </a:r>
            <a:r>
              <a:rPr lang="en-AU" sz="2200" i="1" dirty="0"/>
              <a:t>, PhD, </a:t>
            </a:r>
            <a:r>
              <a:rPr lang="en-AU" sz="2200" i="1" dirty="0">
                <a:latin typeface="sohne"/>
              </a:rPr>
              <a:t>2</a:t>
            </a:r>
            <a:r>
              <a:rPr lang="en-AU" sz="2200" b="0" i="1" dirty="0">
                <a:effectLst/>
                <a:latin typeface="sohne"/>
              </a:rPr>
              <a:t>023</a:t>
            </a:r>
            <a:r>
              <a:rPr lang="en-AU" sz="2200" b="0" i="0" dirty="0">
                <a:effectLst/>
                <a:latin typeface="sohne"/>
              </a:rPr>
              <a:t>)</a:t>
            </a:r>
            <a:endParaRPr lang="en-AU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D5B98-953C-BA43-BDA4-0E312050FF7D}"/>
              </a:ext>
            </a:extLst>
          </p:cNvPr>
          <p:cNvSpPr txBox="1"/>
          <p:nvPr/>
        </p:nvSpPr>
        <p:spPr>
          <a:xfrm>
            <a:off x="388449" y="2893897"/>
            <a:ext cx="7424056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3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YOLOv11l (self-trained)</a:t>
            </a:r>
          </a:p>
          <a:p>
            <a:pPr marL="457200" indent="-457200">
              <a:buFont typeface="Wingdings" pitchFamily="2" charset="2"/>
              <a:buChar char="Ø"/>
            </a:pPr>
            <a:endParaRPr lang="en-AU" sz="27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YOLOv5 (CNN)</a:t>
            </a:r>
          </a:p>
          <a:p>
            <a:pPr marL="457200" indent="-457200">
              <a:buFont typeface="Wingdings" pitchFamily="2" charset="2"/>
              <a:buChar char="Ø"/>
            </a:pPr>
            <a:endParaRPr lang="en-AU" sz="27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DETR (Transformer-based)</a:t>
            </a:r>
          </a:p>
        </p:txBody>
      </p:sp>
    </p:spTree>
    <p:extLst>
      <p:ext uri="{BB962C8B-B14F-4D97-AF65-F5344CB8AC3E}">
        <p14:creationId xmlns:p14="http://schemas.microsoft.com/office/powerpoint/2010/main" val="68893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310" y="645834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44487" y="2124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81603" y="220239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Debris Removal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81603" y="2710557"/>
            <a:ext cx="31263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only flagged as collectable in movable zones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685" y="2137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0801" y="220239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Path Optimization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801" y="271055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A* + KNN reduces total path by 22% over baseline BFS (Cui et al., 2017)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44487" y="53086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81603" y="53865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 Result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381603" y="58946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96% average successful collection rate across 10 simulation tests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BA41E-482A-0ECC-129F-12FF1905F2B3}"/>
              </a:ext>
            </a:extLst>
          </p:cNvPr>
          <p:cNvSpPr txBox="1"/>
          <p:nvPr/>
        </p:nvSpPr>
        <p:spPr>
          <a:xfrm>
            <a:off x="644487" y="6740037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1" dirty="0">
                <a:effectLst/>
                <a:latin typeface="Google Sans"/>
              </a:rPr>
              <a:t>A-star algorithm </a:t>
            </a:r>
          </a:p>
          <a:p>
            <a:pPr algn="l"/>
            <a:r>
              <a:rPr lang="en-AU" b="0" i="1" dirty="0">
                <a:effectLst/>
                <a:latin typeface="Google Sans"/>
              </a:rPr>
              <a:t>f(n) = g(n) + h(n).</a:t>
            </a:r>
          </a:p>
          <a:p>
            <a:pPr algn="l"/>
            <a:r>
              <a:rPr lang="en-AU" b="0" i="1" dirty="0">
                <a:effectLst/>
                <a:latin typeface="Google Sans"/>
              </a:rPr>
              <a:t>g(n): cost of reaching node n from the starting node.</a:t>
            </a:r>
          </a:p>
          <a:p>
            <a:pPr algn="l"/>
            <a:r>
              <a:rPr lang="en-AU" b="0" i="1" dirty="0">
                <a:effectLst/>
                <a:latin typeface="Google Sans"/>
              </a:rPr>
              <a:t>h(n): heuristic distance of reaching the goal from node n. </a:t>
            </a: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5DEC6A7-2BBF-A5E7-2812-A57FE75A0D65}"/>
              </a:ext>
            </a:extLst>
          </p:cNvPr>
          <p:cNvSpPr/>
          <p:nvPr/>
        </p:nvSpPr>
        <p:spPr>
          <a:xfrm>
            <a:off x="644487" y="37727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A8629D0-6F76-66CD-FEF8-BB4B1981D02B}"/>
              </a:ext>
            </a:extLst>
          </p:cNvPr>
          <p:cNvSpPr/>
          <p:nvPr/>
        </p:nvSpPr>
        <p:spPr>
          <a:xfrm>
            <a:off x="1381603" y="38506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Stage</a:t>
            </a:r>
            <a:endParaRPr lang="en-US" sz="23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20F05303-D70F-0360-4EC1-19BE0CEF8A1F}"/>
              </a:ext>
            </a:extLst>
          </p:cNvPr>
          <p:cNvSpPr/>
          <p:nvPr/>
        </p:nvSpPr>
        <p:spPr>
          <a:xfrm>
            <a:off x="1381603" y="43587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mathematical program localizing pixel to meter-based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coordination with drone’s altitude.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77BEF-0FED-6D91-F105-63632F6FD79D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5FD5B-9263-DC62-95DD-56EB5C25B5AF}"/>
              </a:ext>
            </a:extLst>
          </p:cNvPr>
          <p:cNvSpPr txBox="1"/>
          <p:nvPr/>
        </p:nvSpPr>
        <p:spPr>
          <a:xfrm>
            <a:off x="350115" y="2297430"/>
            <a:ext cx="73152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500" dirty="0"/>
          </a:p>
          <a:p>
            <a:r>
              <a:rPr lang="en-AU" sz="2500" dirty="0"/>
              <a:t>🔸 </a:t>
            </a:r>
            <a:r>
              <a:rPr lang="en-AU" sz="2500" b="1" dirty="0"/>
              <a:t>Model Stack: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YOLOv8n</a:t>
            </a:r>
            <a:r>
              <a:rPr lang="en-AU" sz="2500" dirty="0"/>
              <a:t> → mammals and birds (80+ COCO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Fish model</a:t>
            </a:r>
            <a:r>
              <a:rPr lang="en-AU" sz="2500" dirty="0"/>
              <a:t> → small fish in garbage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Bird model</a:t>
            </a:r>
            <a:r>
              <a:rPr lang="en-AU" sz="2500" dirty="0"/>
              <a:t> → birds perched on floating debris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500" dirty="0"/>
          </a:p>
          <a:p>
            <a:r>
              <a:rPr lang="en-AU" sz="2500" dirty="0"/>
              <a:t>🔸 </a:t>
            </a:r>
            <a:r>
              <a:rPr lang="en-AU" sz="2500" b="1" dirty="0"/>
              <a:t>Control </a:t>
            </a:r>
            <a:r>
              <a:rPr lang="en-AU" sz="2500" b="1" dirty="0" err="1"/>
              <a:t>Behavior</a:t>
            </a:r>
            <a:r>
              <a:rPr lang="en-AU" sz="2500" b="1" dirty="0"/>
              <a:t>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Frames with any valid detection halt conveyor pickup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Resume only when clear — updated each 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No extra sensors required — purely vision-based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142FDFA-C552-CAC9-2B15-E1A138501487}"/>
              </a:ext>
            </a:extLst>
          </p:cNvPr>
          <p:cNvSpPr/>
          <p:nvPr/>
        </p:nvSpPr>
        <p:spPr>
          <a:xfrm>
            <a:off x="467310" y="1346225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Wildlife Detection</a:t>
            </a:r>
            <a:endParaRPr lang="en-US" sz="46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999D0-B993-2F4C-5159-27CCD5EECD91}"/>
              </a:ext>
            </a:extLst>
          </p:cNvPr>
          <p:cNvSpPr txBox="1"/>
          <p:nvPr/>
        </p:nvSpPr>
        <p:spPr>
          <a:xfrm>
            <a:off x="467310" y="7161709"/>
            <a:ext cx="57506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dirty="0"/>
              <a:t>🔍 </a:t>
            </a:r>
            <a:r>
              <a:rPr lang="en-AU" sz="2200" i="1" dirty="0"/>
              <a:t>YOLOv8n chosen for its low-latency inference (&lt;20 ms/frame) and edge compatibility.</a:t>
            </a:r>
            <a:endParaRPr lang="en-US" sz="2200" dirty="0"/>
          </a:p>
        </p:txBody>
      </p:sp>
      <p:pic>
        <p:nvPicPr>
          <p:cNvPr id="4104" name="Picture 8" descr="Serbia, Montenegro, Bosnia do little to solve waste problem | NEWS10 ABC">
            <a:extLst>
              <a:ext uri="{FF2B5EF4-FFF2-40B4-BE49-F238E27FC236}">
                <a16:creationId xmlns:a16="http://schemas.microsoft.com/office/drawing/2014/main" id="{D508BFEB-C6BD-90A4-D316-9BDE8B85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06" y="392358"/>
            <a:ext cx="5932724" cy="33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>
            <a:extLst>
              <a:ext uri="{FF2B5EF4-FFF2-40B4-BE49-F238E27FC236}">
                <a16:creationId xmlns:a16="http://schemas.microsoft.com/office/drawing/2014/main" id="{CE2E006F-5111-3847-DEDB-8208DCE2D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ird standing on a trash can&#10;&#10;Description automatically generated">
            <a:extLst>
              <a:ext uri="{FF2B5EF4-FFF2-40B4-BE49-F238E27FC236}">
                <a16:creationId xmlns:a16="http://schemas.microsoft.com/office/drawing/2014/main" id="{41AD66ED-7C83-7BF8-7F15-F328A638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556" y="4096938"/>
            <a:ext cx="5932724" cy="374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68ECE7-B145-2763-4E61-DD9173D8B4A6}"/>
              </a:ext>
            </a:extLst>
          </p:cNvPr>
          <p:cNvSpPr txBox="1"/>
          <p:nvPr/>
        </p:nvSpPr>
        <p:spPr>
          <a:xfrm>
            <a:off x="313507" y="2609989"/>
            <a:ext cx="867373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dirty="0"/>
              <a:t>🧠 </a:t>
            </a:r>
            <a:r>
              <a:rPr lang="en-AU" sz="2500" b="1" dirty="0"/>
              <a:t>Hardware: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Jetson Orin 64 GB (35W TDP)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Drone video streaming service</a:t>
            </a:r>
          </a:p>
          <a:p>
            <a:endParaRPr lang="en-AU" sz="2500" dirty="0"/>
          </a:p>
          <a:p>
            <a:r>
              <a:rPr lang="en-AU" sz="2500" dirty="0"/>
              <a:t>⏱️ </a:t>
            </a:r>
            <a:r>
              <a:rPr lang="en-AU" sz="2500" b="1" dirty="0"/>
              <a:t>Metrics: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Segmentation: ~40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Detection: ~35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Total processing: &lt; 100 ms per 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10 FPS video streaming (H.264)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8A8C8-61C1-87D6-7784-B82CDBB28F85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FFFE2313-5079-D4B1-65A8-E0A17930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5" y="574766"/>
            <a:ext cx="7080068" cy="708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163892A-01F1-2903-15AC-769D4E7ABE6A}"/>
              </a:ext>
            </a:extLst>
          </p:cNvPr>
          <p:cNvSpPr/>
          <p:nvPr/>
        </p:nvSpPr>
        <p:spPr>
          <a:xfrm>
            <a:off x="609740" y="1121470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Runtime Performance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136145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935510FE-49ED-87AF-E556-0B419AA5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7294"/>
            <a:ext cx="97786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Results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93230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fusion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F1 score improved from 0.84 to 0.92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3765011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SegFormer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mask mIoU steady at 50% (ADE20K)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765011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Wildlife pause reduces false scoops from 4% to &lt;1%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3765011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GPS scaling cuts position error from ~2 m to ±0.8 m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1A102-8379-C1BE-CEC6-3223AB2444E4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del Evaluation Metrics">
            <a:extLst>
              <a:ext uri="{FF2B5EF4-FFF2-40B4-BE49-F238E27FC236}">
                <a16:creationId xmlns:a16="http://schemas.microsoft.com/office/drawing/2014/main" id="{7ED66902-30F9-7ED3-52BB-85D7D7A45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9"/>
          <a:stretch/>
        </p:blipFill>
        <p:spPr bwMode="auto">
          <a:xfrm>
            <a:off x="828691" y="3765011"/>
            <a:ext cx="3048000" cy="188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376</Words>
  <Application>Microsoft Macintosh PowerPoint</Application>
  <PresentationFormat>Custom</PresentationFormat>
  <Paragraphs>62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sohne</vt:lpstr>
      <vt:lpstr>Inter</vt:lpstr>
      <vt:lpstr>Petrona Bold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 Khoa</cp:lastModifiedBy>
  <cp:revision>5</cp:revision>
  <dcterms:created xsi:type="dcterms:W3CDTF">2025-05-16T01:24:14Z</dcterms:created>
  <dcterms:modified xsi:type="dcterms:W3CDTF">2025-05-17T03:52:00Z</dcterms:modified>
</cp:coreProperties>
</file>